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679"/>
  </p:normalViewPr>
  <p:slideViewPr>
    <p:cSldViewPr snapToGrid="0">
      <p:cViewPr varScale="1">
        <p:scale>
          <a:sx n="235" d="100"/>
          <a:sy n="235" d="100"/>
        </p:scale>
        <p:origin x="192" y="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150a4f03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150a4f03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150a4f03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150a4f03c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50a4f03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50a4f03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150a4f03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150a4f03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150a4f03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150a4f03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150a4f03c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150a4f03c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150a4f03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150a4f03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150a4f0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150a4f0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150a4f03c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150a4f03c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150a4f03c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150a4f03c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09012627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09012627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50a4f03c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50a4f03c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150a4f03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150a4f03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150a4f03c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150a4f03c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150a4f03c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150a4f03c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150a4f03c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150a4f03c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150a4f03c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150a4f03c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150a4f03c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150a4f03c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150a4f03c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150a4f03c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150a4f03c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150a4f03c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150a4f03c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150a4f03c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150a4f03c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150a4f03c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150a4f03c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150a4f03c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150a4f03c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150a4f03c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150a4f03c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150a4f03c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150a4f03c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150a4f03c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150a4f03c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150a4f03c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150a4f03c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150a4f03c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150a4f03c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150a4f03c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150a4f03c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150a4f03c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150a4f03c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150a4f03c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150a4f03c_1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150a4f03c_1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50a4f0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50a4f0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150a4f03c_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150a4f03c_1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150a4f03c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150a4f03c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150a4f03c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150a4f03c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150a4f03c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150a4f03c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150a4f03c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150a4f03c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150a4f03c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150a4f03c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150a4f03c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150a4f03c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150a4f03c_1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150a4f03c_1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150a4f03c_1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150a4f03c_1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150a4f03c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150a4f03c_1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150a4f03c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150a4f03c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150a4f03c_1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150a4f03c_1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150a4f03c_1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150a4f03c_1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150a4f03c_1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150a4f03c_1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150a4f03c_1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150a4f03c_1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150a4f03c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150a4f03c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150a4f03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150a4f03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150a4f03c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150a4f03c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150a4f03c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150a4f03c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um filme em um único cinema durante um período limitado de tempo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150a4f03c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150a4f03c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150a4f03c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150a4f03c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150a4f03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150a4f03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50a4f03c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150a4f03c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558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Licenças</a:t>
            </a:r>
            <a:r>
              <a:rPr lang="en" dirty="0"/>
              <a:t> de </a:t>
            </a:r>
            <a:br>
              <a:rPr lang="en" dirty="0"/>
            </a:br>
            <a:r>
              <a:rPr lang="en" dirty="0"/>
              <a:t>Software Livre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43157"/>
            <a:ext cx="85206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Obrigado</a:t>
            </a:r>
            <a:r>
              <a:rPr lang="en" dirty="0"/>
              <a:t> 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" dirty="0" err="1"/>
              <a:t>filipesaraiva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" dirty="0" err="1"/>
              <a:t>gustavopinto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/>
              <a:t>O que gera ganho </a:t>
            </a:r>
            <a:r>
              <a:rPr lang="en" sz="2000" b="1"/>
              <a:t>não</a:t>
            </a:r>
            <a:r>
              <a:rPr lang="en" sz="2000"/>
              <a:t> é a disseminação, mas a venda do produto</a:t>
            </a:r>
            <a:endParaRPr sz="2000"/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Conhecimento como vantagem competitiva</a:t>
            </a:r>
            <a:endParaRPr sz="2000"/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○"/>
            </a:pPr>
            <a:r>
              <a:rPr lang="en" sz="2000"/>
              <a:t>Inventor quer manter seu trabalho em segredo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/>
              <a:t>Patentes incentiva o inventor a publicar os detalhes do seu invento, em troca do direito exclusivo de explorá-lo.</a:t>
            </a:r>
            <a:endParaRPr sz="2000"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Patentes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/>
              <a:t>A patente impede que um terceiro tente vende um produto feito com base em uma patente. Se acontecer, você, como usuário, pode, inclusive, ficar impossibilitado de usar o produto do terceiro.</a:t>
            </a:r>
            <a:endParaRPr sz="2000"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Patentes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/>
              <a:t>A patente impede que um terceiro tente vende um produto feito com base em uma patente. Se acontecer, você, como usuário, pode, inclusive, ficar impossibilitado de usar o produto do terceiro.</a:t>
            </a:r>
            <a:endParaRPr sz="2000"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Patentes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700" y="3015550"/>
            <a:ext cx="2027526" cy="20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 b="1"/>
              <a:t>Direitos autorais:</a:t>
            </a:r>
            <a:r>
              <a:rPr lang="en" sz="2000"/>
              <a:t> protegem o autor e beneficiam o público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 b="1"/>
              <a:t>Patentes:</a:t>
            </a:r>
            <a:r>
              <a:rPr lang="en" sz="2000"/>
              <a:t> promovem o desenvolvimento tecnológico</a:t>
            </a:r>
            <a:endParaRPr sz="2000"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resumo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/>
              <a:t>Direitos autorais?</a:t>
            </a:r>
            <a:endParaRPr sz="2000"/>
          </a:p>
          <a:p>
            <a:pPr marL="0" marR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Patentes?</a:t>
            </a:r>
            <a:endParaRPr sz="2000"/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o software?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/>
              <a:t>Direitos autorais?</a:t>
            </a:r>
            <a:endParaRPr sz="2000"/>
          </a:p>
          <a:p>
            <a:pPr marL="0" marR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Patentes?</a:t>
            </a:r>
            <a:endParaRPr sz="2000"/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o software?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75" y="3721550"/>
            <a:ext cx="1910125" cy="10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311700" y="703800"/>
            <a:ext cx="8520600" cy="42675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Como o criador autoriza o uso de uma obra?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 dirty="0"/>
              <a:t>O </a:t>
            </a:r>
            <a:r>
              <a:rPr lang="en" sz="2000" dirty="0" err="1"/>
              <a:t>programador</a:t>
            </a:r>
            <a:r>
              <a:rPr lang="en" sz="2000" dirty="0"/>
              <a:t> </a:t>
            </a:r>
            <a:r>
              <a:rPr lang="en" sz="2000" dirty="0" err="1"/>
              <a:t>ou</a:t>
            </a:r>
            <a:r>
              <a:rPr lang="en" sz="2000" dirty="0"/>
              <a:t> </a:t>
            </a:r>
            <a:r>
              <a:rPr lang="en" sz="2000" dirty="0" err="1"/>
              <a:t>empresa</a:t>
            </a:r>
            <a:r>
              <a:rPr lang="en" sz="2000" dirty="0"/>
              <a:t> cede </a:t>
            </a:r>
            <a:r>
              <a:rPr lang="en" sz="2000" dirty="0" err="1"/>
              <a:t>completamente</a:t>
            </a:r>
            <a:r>
              <a:rPr lang="en" sz="2000" dirty="0"/>
              <a:t> </a:t>
            </a:r>
            <a:r>
              <a:rPr lang="en" sz="2000" dirty="0" err="1"/>
              <a:t>os</a:t>
            </a:r>
            <a:r>
              <a:rPr lang="en" sz="2000" dirty="0"/>
              <a:t> </a:t>
            </a:r>
            <a:r>
              <a:rPr lang="en" sz="2000" dirty="0" err="1"/>
              <a:t>direitos</a:t>
            </a:r>
            <a:r>
              <a:rPr lang="en" sz="2000" dirty="0"/>
              <a:t> de um software para um </a:t>
            </a:r>
            <a:r>
              <a:rPr lang="en" sz="2000" dirty="0" err="1"/>
              <a:t>terceiro</a:t>
            </a:r>
            <a:r>
              <a:rPr lang="en" sz="2000" dirty="0"/>
              <a:t>.</a:t>
            </a:r>
            <a:endParaRPr sz="2000" dirty="0"/>
          </a:p>
          <a:p>
            <a:pPr marL="457200" marR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Cessão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/>
              <a:t>A licença é uma permissão de uso: o autor permite ao licenciado fazer algum uso específico da obra como.</a:t>
            </a:r>
            <a:endParaRPr sz="2000"/>
          </a:p>
          <a:p>
            <a:pPr marL="457200" marR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Licença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875" y="2372425"/>
            <a:ext cx="4627275" cy="260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Licença</a:t>
            </a: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licença é o contrato pelo qual são concedidos os direitos aos licenciados, declaradas as condições para exercício destes e assegurado o exercício dos direitos autorais se houver violação dos termos da licença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Licenças de software livre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Direitos autorais</a:t>
            </a:r>
            <a:endParaRPr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Patentes</a:t>
            </a:r>
            <a:endParaRPr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Licenças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6005" y="109225"/>
            <a:ext cx="9480004" cy="492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/>
          <p:nvPr/>
        </p:nvSpPr>
        <p:spPr>
          <a:xfrm>
            <a:off x="6232200" y="3477150"/>
            <a:ext cx="2221800" cy="102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Não sei quem ta do outro lado</a:t>
            </a:r>
            <a:endParaRPr/>
          </a:p>
        </p:txBody>
      </p:sp>
      <p:sp>
        <p:nvSpPr>
          <p:cNvPr id="179" name="Google Shape;179;p32"/>
          <p:cNvSpPr/>
          <p:nvPr/>
        </p:nvSpPr>
        <p:spPr>
          <a:xfrm>
            <a:off x="0" y="3554900"/>
            <a:ext cx="2266200" cy="9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Não há negociação</a:t>
            </a:r>
            <a:endParaRPr/>
          </a:p>
        </p:txBody>
      </p:sp>
      <p:sp>
        <p:nvSpPr>
          <p:cNvPr id="180" name="Google Shape;180;p32"/>
          <p:cNvSpPr/>
          <p:nvPr/>
        </p:nvSpPr>
        <p:spPr>
          <a:xfrm>
            <a:off x="6106850" y="463450"/>
            <a:ext cx="2266200" cy="9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Se vc usa, vc concorda</a:t>
            </a:r>
            <a:endParaRPr/>
          </a:p>
        </p:txBody>
      </p:sp>
      <p:sp>
        <p:nvSpPr>
          <p:cNvPr id="181" name="Google Shape;181;p32"/>
          <p:cNvSpPr/>
          <p:nvPr/>
        </p:nvSpPr>
        <p:spPr>
          <a:xfrm>
            <a:off x="196750" y="243875"/>
            <a:ext cx="2221800" cy="11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Específico para cada contexto, software, etc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body" idx="1"/>
          </p:nvPr>
        </p:nvSpPr>
        <p:spPr>
          <a:xfrm>
            <a:off x="311700" y="144425"/>
            <a:ext cx="8520600" cy="48270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Qualquer utilização de uma obra depende da </a:t>
            </a:r>
            <a:r>
              <a:rPr lang="en" sz="6000">
                <a:solidFill>
                  <a:srgbClr val="00FFFF"/>
                </a:solidFill>
                <a:highlight>
                  <a:srgbClr val="FF0000"/>
                </a:highlight>
              </a:rPr>
              <a:t>autorização</a:t>
            </a:r>
            <a:r>
              <a:rPr lang="en" sz="6000"/>
              <a:t> do autor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311700" y="144425"/>
            <a:ext cx="8520600" cy="48270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Do contrário</a:t>
            </a:r>
            <a:endParaRPr sz="6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144425"/>
            <a:ext cx="8520600" cy="48270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Não devem ser usadas para </a:t>
            </a:r>
            <a:r>
              <a:rPr lang="en" sz="6000">
                <a:solidFill>
                  <a:srgbClr val="FFFF00"/>
                </a:solidFill>
                <a:highlight>
                  <a:srgbClr val="FF0000"/>
                </a:highlight>
              </a:rPr>
              <a:t>nenhum</a:t>
            </a:r>
            <a:r>
              <a:rPr lang="en" sz="6000"/>
              <a:t> fim.</a:t>
            </a:r>
            <a:endParaRPr sz="6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licença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88" y="1817950"/>
            <a:ext cx="3006876" cy="1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738" y="1941075"/>
            <a:ext cx="2463674" cy="19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812" y="1502675"/>
            <a:ext cx="2664800" cy="239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licença: resumo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Proíbe ou limita a cópia e a redistribuição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Não inclui acesso ao código-fonte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Proíbe a descompilação e a engenharia reversa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Restringe o uso a uma finalidade específica, região geográfica delimitada ou à integração com um serviço relacionado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Nenhuma restrição de uso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Poucas restrições de modificações e distribuição</a:t>
            </a:r>
            <a:endParaRPr sz="2000"/>
          </a:p>
        </p:txBody>
      </p:sp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Licenças de software livre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 uso do programa para qualquer fim e por qualquer um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modificação do programa (o que implica o acesso ao código fonte)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redistribuição, inclusive com modificações</a:t>
            </a:r>
            <a:endParaRPr sz="2000"/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software livre deve permitir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6005" y="109225"/>
            <a:ext cx="9480004" cy="492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/>
          <p:nvPr/>
        </p:nvSpPr>
        <p:spPr>
          <a:xfrm>
            <a:off x="6232200" y="3477150"/>
            <a:ext cx="2221800" cy="102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Não sei quem ta do outro lado</a:t>
            </a:r>
            <a:endParaRPr/>
          </a:p>
        </p:txBody>
      </p:sp>
      <p:sp>
        <p:nvSpPr>
          <p:cNvPr id="229" name="Google Shape;229;p40"/>
          <p:cNvSpPr/>
          <p:nvPr/>
        </p:nvSpPr>
        <p:spPr>
          <a:xfrm>
            <a:off x="0" y="3554900"/>
            <a:ext cx="2266200" cy="9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Não há negociação</a:t>
            </a:r>
            <a:endParaRPr/>
          </a:p>
        </p:txBody>
      </p:sp>
      <p:sp>
        <p:nvSpPr>
          <p:cNvPr id="230" name="Google Shape;230;p40"/>
          <p:cNvSpPr/>
          <p:nvPr/>
        </p:nvSpPr>
        <p:spPr>
          <a:xfrm>
            <a:off x="6106850" y="463450"/>
            <a:ext cx="2266200" cy="94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Se vc usa, vc concorda</a:t>
            </a:r>
            <a:endParaRPr/>
          </a:p>
        </p:txBody>
      </p:sp>
      <p:sp>
        <p:nvSpPr>
          <p:cNvPr id="231" name="Google Shape;231;p40"/>
          <p:cNvSpPr/>
          <p:nvPr/>
        </p:nvSpPr>
        <p:spPr>
          <a:xfrm>
            <a:off x="196750" y="243875"/>
            <a:ext cx="2221800" cy="11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Específico para cada contexto, software, etc</a:t>
            </a:r>
            <a:endParaRPr/>
          </a:p>
        </p:txBody>
      </p:sp>
      <p:cxnSp>
        <p:nvCxnSpPr>
          <p:cNvPr id="232" name="Google Shape;232;p40"/>
          <p:cNvCxnSpPr/>
          <p:nvPr/>
        </p:nvCxnSpPr>
        <p:spPr>
          <a:xfrm rot="10800000">
            <a:off x="210725" y="144225"/>
            <a:ext cx="2150400" cy="1474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40"/>
          <p:cNvCxnSpPr/>
          <p:nvPr/>
        </p:nvCxnSpPr>
        <p:spPr>
          <a:xfrm rot="10800000" flipH="1">
            <a:off x="121925" y="121825"/>
            <a:ext cx="2372100" cy="1419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Não há edição de contratos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Usa-se contratos padrões</a:t>
            </a:r>
            <a:endParaRPr sz="2000"/>
          </a:p>
          <a:p>
            <a:pPr marL="914400" marR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Licenças de software livre</a:t>
            </a:r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3950518" y="1536925"/>
            <a:ext cx="352200" cy="8451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1"/>
          <p:cNvSpPr txBox="1"/>
          <p:nvPr/>
        </p:nvSpPr>
        <p:spPr>
          <a:xfrm>
            <a:off x="4183175" y="1687450"/>
            <a:ext cx="35721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Escritos por terceiros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Sem relação com o software em questão</a:t>
            </a:r>
            <a:endParaRPr sz="1700"/>
          </a:p>
        </p:txBody>
      </p:sp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800" y="2826700"/>
            <a:ext cx="2198275" cy="21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Direitos autorais</a:t>
            </a:r>
            <a:endParaRPr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Patentes</a:t>
            </a:r>
            <a:endParaRPr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Licenças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Licenças de software livre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2716775" y="1132000"/>
            <a:ext cx="352200" cy="1660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3320525" y="1622525"/>
            <a:ext cx="35721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Leis que versam sobre o uso de algo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9002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824" y="152400"/>
            <a:ext cx="256252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9752" y="152400"/>
            <a:ext cx="25355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9002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824" y="152400"/>
            <a:ext cx="256252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9752" y="152400"/>
            <a:ext cx="253559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/>
          <p:nvPr/>
        </p:nvSpPr>
        <p:spPr>
          <a:xfrm>
            <a:off x="465575" y="365800"/>
            <a:ext cx="7693200" cy="39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42950" dir="102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398 Licenças</a:t>
            </a:r>
            <a:endParaRPr sz="1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Três grandes grupos de licenças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Permissivas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Recíproca totais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Recíproca parcial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Três grandes grupos de licenças</a:t>
            </a:r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Permissivas</a:t>
            </a:r>
            <a:r>
              <a:rPr lang="en" sz="2000"/>
              <a:t>: permitem que o usuário modifique o software e o redistribua com termos de licenciamento diferentes, inclusive não-livres.</a:t>
            </a:r>
            <a:endParaRPr sz="2000"/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398" y="3015175"/>
            <a:ext cx="1738774" cy="12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250" y="2922350"/>
            <a:ext cx="2223900" cy="1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Três grandes grupos de licenças</a:t>
            </a:r>
            <a:endParaRPr/>
          </a:p>
        </p:txBody>
      </p:sp>
      <p:sp>
        <p:nvSpPr>
          <p:cNvPr id="277" name="Google Shape;27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Licenças recíprocas</a:t>
            </a:r>
            <a:r>
              <a:rPr lang="en" sz="2000"/>
              <a:t> foram criadas com o objetivo de incentivar a adoção do software livre e, por isso, exigem que a redistribuição de trabalhos derivados do programa seja feita sob os mesmos termos de licenciamento</a:t>
            </a:r>
            <a:endParaRPr sz="200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São divididas em termos do alcance dessa ideia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Três grandes grupos de licenças</a:t>
            </a:r>
            <a:endParaRPr/>
          </a:p>
        </p:txBody>
      </p:sp>
      <p:sp>
        <p:nvSpPr>
          <p:cNvPr id="283" name="Google Shape;28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Recíproca parcial</a:t>
            </a:r>
            <a:r>
              <a:rPr lang="en" sz="2000"/>
              <a:t>: a continuidade dos termos se aplica apenas às partes do trabalho derivado que são diretamente correspondentes ao código livre original</a:t>
            </a:r>
            <a:endParaRPr sz="2000"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700" y="3185525"/>
            <a:ext cx="3045900" cy="13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075" y="3293098"/>
            <a:ext cx="2914703" cy="13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Três grandes grupos de licenças</a:t>
            </a:r>
            <a:endParaRPr/>
          </a:p>
        </p:txBody>
      </p:sp>
      <p:sp>
        <p:nvSpPr>
          <p:cNvPr id="291" name="Google Shape;29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Recíproca total</a:t>
            </a:r>
            <a:r>
              <a:rPr lang="en" sz="2000"/>
              <a:t>: a exigência de continuidade dos termos se aplica ao trabalho derivado como um todo (que pode ser um programa muito maior), chamamos a licença de recíproca total</a:t>
            </a:r>
            <a:endParaRPr sz="2000"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Também chamada de copyleft (inverte a lógica do copyright)</a:t>
            </a:r>
            <a:endParaRPr sz="2000"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5" y="3683000"/>
            <a:ext cx="2614775" cy="12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000" y="3606422"/>
            <a:ext cx="3387576" cy="14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75" y="1547000"/>
            <a:ext cx="196215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9"/>
          <p:cNvSpPr txBox="1"/>
          <p:nvPr/>
        </p:nvSpPr>
        <p:spPr>
          <a:xfrm>
            <a:off x="1429975" y="4046075"/>
            <a:ext cx="22170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do Linux?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75" y="1547000"/>
            <a:ext cx="196215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0"/>
          <p:cNvSpPr txBox="1"/>
          <p:nvPr/>
        </p:nvSpPr>
        <p:spPr>
          <a:xfrm>
            <a:off x="1429975" y="4046075"/>
            <a:ext cx="22170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do Linux?</a:t>
            </a:r>
            <a:endParaRPr/>
          </a:p>
        </p:txBody>
      </p:sp>
      <p:pic>
        <p:nvPicPr>
          <p:cNvPr id="308" name="Google Shape;3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475" y="2341700"/>
            <a:ext cx="2614775" cy="12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>
            <a:spLocks noGrp="1"/>
          </p:cNvSpPr>
          <p:nvPr>
            <p:ph type="body" idx="1"/>
          </p:nvPr>
        </p:nvSpPr>
        <p:spPr>
          <a:xfrm>
            <a:off x="311700" y="144425"/>
            <a:ext cx="8520600" cy="48270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Mas o Linux não é integrado com vários drivers proprietários?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/>
              <a:t>Exploração depende da autorização do criador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O que gera ganho é a disseminação</a:t>
            </a:r>
            <a:endParaRPr sz="2000">
              <a:solidFill>
                <a:srgbClr val="FFFFFF"/>
              </a:solidFill>
            </a:endParaRPr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Livro vendido</a:t>
            </a:r>
            <a:endParaRPr sz="2000">
              <a:solidFill>
                <a:srgbClr val="FFFFFF"/>
              </a:solidFill>
            </a:endParaRPr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Peça de teatro apresentada</a:t>
            </a:r>
            <a:endParaRPr sz="2000">
              <a:solidFill>
                <a:srgbClr val="FFFFFF"/>
              </a:solidFill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Autores compensados, editoras com monopólio sobre os lucros, e sociedade com acesso a criações intelectuais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Direitos autorais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50" y="2157275"/>
            <a:ext cx="2188359" cy="1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675" y="1969492"/>
            <a:ext cx="2391874" cy="159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7100" y="2960175"/>
            <a:ext cx="2527425" cy="16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/>
          <p:nvPr/>
        </p:nvSpPr>
        <p:spPr>
          <a:xfrm>
            <a:off x="4829575" y="1254825"/>
            <a:ext cx="4068600" cy="193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61925" dir="1026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program that uses the kernel via system calls is not its derivative work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Google Shape;3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5" y="1092550"/>
            <a:ext cx="3249924" cy="2434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325" name="Google Shape;325;p53"/>
          <p:cNvSpPr txBox="1"/>
          <p:nvPr/>
        </p:nvSpPr>
        <p:spPr>
          <a:xfrm>
            <a:off x="1429975" y="4046075"/>
            <a:ext cx="22170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 do Github?</a:t>
            </a:r>
            <a:endParaRPr/>
          </a:p>
        </p:txBody>
      </p:sp>
      <p:pic>
        <p:nvPicPr>
          <p:cNvPr id="326" name="Google Shape;326;p53"/>
          <p:cNvPicPr preferRelativeResize="0"/>
          <p:nvPr/>
        </p:nvPicPr>
        <p:blipFill rotWithShape="1">
          <a:blip r:embed="rId3">
            <a:alphaModFix/>
          </a:blip>
          <a:srcRect l="15496" r="18757"/>
          <a:stretch/>
        </p:blipFill>
        <p:spPr>
          <a:xfrm>
            <a:off x="975500" y="1170125"/>
            <a:ext cx="3491801" cy="27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332" name="Google Shape;332;p54"/>
          <p:cNvSpPr txBox="1"/>
          <p:nvPr/>
        </p:nvSpPr>
        <p:spPr>
          <a:xfrm>
            <a:off x="1429975" y="4046075"/>
            <a:ext cx="22170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 do Github?</a:t>
            </a:r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 rotWithShape="1">
          <a:blip r:embed="rId3">
            <a:alphaModFix/>
          </a:blip>
          <a:srcRect l="15496" r="18757"/>
          <a:stretch/>
        </p:blipFill>
        <p:spPr>
          <a:xfrm>
            <a:off x="975500" y="1170125"/>
            <a:ext cx="3491801" cy="27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798" y="2183775"/>
            <a:ext cx="1738774" cy="12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340" name="Google Shape;340;p55"/>
          <p:cNvSpPr txBox="1"/>
          <p:nvPr/>
        </p:nvSpPr>
        <p:spPr>
          <a:xfrm>
            <a:off x="1429975" y="4046075"/>
            <a:ext cx="22170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Firefox da Mozilla</a:t>
            </a:r>
            <a:endParaRPr/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525" y="1784675"/>
            <a:ext cx="2142249" cy="214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347" name="Google Shape;347;p56"/>
          <p:cNvSpPr txBox="1"/>
          <p:nvPr/>
        </p:nvSpPr>
        <p:spPr>
          <a:xfrm>
            <a:off x="1429975" y="4046075"/>
            <a:ext cx="22170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Firefox da Mozilla</a:t>
            </a:r>
            <a:endParaRPr/>
          </a:p>
        </p:txBody>
      </p:sp>
      <p:pic>
        <p:nvPicPr>
          <p:cNvPr id="348" name="Google Shape;3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525" y="1784675"/>
            <a:ext cx="2142249" cy="214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900" y="2164125"/>
            <a:ext cx="3045900" cy="13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/>
          <p:nvPr/>
        </p:nvSpPr>
        <p:spPr>
          <a:xfrm>
            <a:off x="743300" y="854600"/>
            <a:ext cx="7821900" cy="321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42950" dir="102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 geared toward end-users tend to have restrictive licenses, while those oriented toward developers are less likely to do so</a:t>
            </a:r>
            <a:endParaRPr sz="4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/>
          <p:nvPr/>
        </p:nvSpPr>
        <p:spPr>
          <a:xfrm>
            <a:off x="743300" y="854600"/>
            <a:ext cx="7821900" cy="321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42950" dir="102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Projects with unrestricted</a:t>
            </a:r>
            <a:r>
              <a:rPr lang="en" sz="4000" baseline="30000">
                <a:solidFill>
                  <a:schemeClr val="dk1"/>
                </a:solidFill>
              </a:rPr>
              <a:t> </a:t>
            </a:r>
            <a:r>
              <a:rPr lang="en" sz="4000">
                <a:solidFill>
                  <a:schemeClr val="dk1"/>
                </a:solidFill>
              </a:rPr>
              <a:t>licenses attract more contributors.</a:t>
            </a:r>
            <a:endParaRPr sz="4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>
            <a:spLocks noGrp="1"/>
          </p:cNvSpPr>
          <p:nvPr>
            <p:ph type="body" idx="1"/>
          </p:nvPr>
        </p:nvSpPr>
        <p:spPr>
          <a:xfrm>
            <a:off x="311700" y="144425"/>
            <a:ext cx="8520600" cy="48270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E se eu quiser criar uma licença de software livre?</a:t>
            </a:r>
            <a:endParaRPr sz="6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175" y="1272000"/>
            <a:ext cx="5124450" cy="205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800" y="141676"/>
            <a:ext cx="4763600" cy="4437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/>
              <a:t>Exploração depende da autorização do criador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/>
              <a:t>O que gera ganho é a disseminação</a:t>
            </a:r>
            <a:endParaRPr sz="2000"/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Quanto mais conhecido, melhor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Autores compensados, editoras com monopólio sobre os lucros, e sociedade com acesso a criações intelectuais</a:t>
            </a:r>
            <a:endParaRPr sz="2000"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Direitos autorais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50" y="50275"/>
            <a:ext cx="5797625" cy="4758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0" name="Google Shape;380;p62"/>
          <p:cNvSpPr txBox="1"/>
          <p:nvPr/>
        </p:nvSpPr>
        <p:spPr>
          <a:xfrm>
            <a:off x="64400" y="4808700"/>
            <a:ext cx="69933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https://meshedinsights.com/2017/07/12/why-osi-license-approval-matters/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 txBox="1">
            <a:spLocks noGrp="1"/>
          </p:cNvSpPr>
          <p:nvPr>
            <p:ph type="body" idx="1"/>
          </p:nvPr>
        </p:nvSpPr>
        <p:spPr>
          <a:xfrm>
            <a:off x="311700" y="144425"/>
            <a:ext cx="8520600" cy="4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Only software licensed under an OSI-approved Open Source license should be labeled ‘Open Source’ software</a:t>
            </a:r>
            <a:endParaRPr sz="4000"/>
          </a:p>
        </p:txBody>
      </p:sp>
      <p:sp>
        <p:nvSpPr>
          <p:cNvPr id="386" name="Google Shape;386;p63"/>
          <p:cNvSpPr txBox="1"/>
          <p:nvPr/>
        </p:nvSpPr>
        <p:spPr>
          <a:xfrm>
            <a:off x="111100" y="4681750"/>
            <a:ext cx="27663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https://opensource.org/faq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/>
          <p:nvPr/>
        </p:nvSpPr>
        <p:spPr>
          <a:xfrm>
            <a:off x="743300" y="854600"/>
            <a:ext cx="7821900" cy="321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42950" dir="102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55% of the RubyGems packages are released under non-approved licenses</a:t>
            </a:r>
            <a:endParaRPr sz="4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33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</a:t>
            </a:r>
            <a:endParaRPr/>
          </a:p>
        </p:txBody>
      </p:sp>
      <p:sp>
        <p:nvSpPr>
          <p:cNvPr id="402" name="Google Shape;402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Licença interfere na atração de pessoas para a comunidade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Projetos de software livre podem usar mais de uma licença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Projetos mudam de licença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Dependência de projetos com licenças diferentes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Várias instituições, pouca concordância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...</a:t>
            </a:r>
            <a:endParaRPr sz="2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/>
          <p:nvPr/>
        </p:nvSpPr>
        <p:spPr>
          <a:xfrm>
            <a:off x="743300" y="854600"/>
            <a:ext cx="7821900" cy="321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42950" dir="102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Developers experience difficulties in understanding the licensing terms and dealing with incompatible licenses.</a:t>
            </a:r>
            <a:endParaRPr sz="4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400" y="728825"/>
            <a:ext cx="60769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600" y="1493700"/>
            <a:ext cx="59912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Direitos autorais</a:t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536725" y="1492000"/>
            <a:ext cx="6295200" cy="131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dk2"/>
                </a:solidFill>
              </a:rPr>
              <a:t>“</a:t>
            </a:r>
            <a:r>
              <a:rPr lang="en" sz="2000" dirty="0" err="1">
                <a:solidFill>
                  <a:schemeClr val="dk2"/>
                </a:solidFill>
              </a:rPr>
              <a:t>cabe</a:t>
            </a:r>
            <a:r>
              <a:rPr lang="en" sz="2000" dirty="0">
                <a:solidFill>
                  <a:schemeClr val="dk2"/>
                </a:solidFill>
              </a:rPr>
              <a:t> </a:t>
            </a:r>
            <a:r>
              <a:rPr lang="en" sz="2000" dirty="0" err="1">
                <a:solidFill>
                  <a:schemeClr val="dk2"/>
                </a:solidFill>
              </a:rPr>
              <a:t>ao</a:t>
            </a:r>
            <a:r>
              <a:rPr lang="en" sz="2000" dirty="0">
                <a:solidFill>
                  <a:schemeClr val="dk2"/>
                </a:solidFill>
              </a:rPr>
              <a:t> </a:t>
            </a:r>
            <a:r>
              <a:rPr lang="en" sz="2000" dirty="0" err="1">
                <a:solidFill>
                  <a:schemeClr val="dk2"/>
                </a:solidFill>
              </a:rPr>
              <a:t>autor</a:t>
            </a:r>
            <a:r>
              <a:rPr lang="en" sz="2000" dirty="0">
                <a:solidFill>
                  <a:schemeClr val="dk2"/>
                </a:solidFill>
              </a:rPr>
              <a:t> o </a:t>
            </a:r>
            <a:r>
              <a:rPr lang="en" sz="2000" dirty="0" err="1">
                <a:solidFill>
                  <a:schemeClr val="dk2"/>
                </a:solidFill>
              </a:rPr>
              <a:t>direito</a:t>
            </a:r>
            <a:r>
              <a:rPr lang="en" sz="2000" dirty="0">
                <a:solidFill>
                  <a:schemeClr val="dk2"/>
                </a:solidFill>
              </a:rPr>
              <a:t> </a:t>
            </a:r>
            <a:r>
              <a:rPr lang="en" sz="2000" dirty="0" err="1">
                <a:solidFill>
                  <a:schemeClr val="dk2"/>
                </a:solidFill>
              </a:rPr>
              <a:t>exclusivo</a:t>
            </a:r>
            <a:r>
              <a:rPr lang="en" sz="2000" dirty="0">
                <a:solidFill>
                  <a:schemeClr val="dk2"/>
                </a:solidFill>
              </a:rPr>
              <a:t> de </a:t>
            </a:r>
            <a:r>
              <a:rPr lang="en" sz="2000" dirty="0" err="1">
                <a:solidFill>
                  <a:schemeClr val="dk2"/>
                </a:solidFill>
              </a:rPr>
              <a:t>utilizar</a:t>
            </a:r>
            <a:r>
              <a:rPr lang="en" sz="2000" dirty="0">
                <a:solidFill>
                  <a:schemeClr val="dk2"/>
                </a:solidFill>
              </a:rPr>
              <a:t>, </a:t>
            </a:r>
            <a:r>
              <a:rPr lang="en" sz="2000" dirty="0" err="1">
                <a:solidFill>
                  <a:schemeClr val="dk2"/>
                </a:solidFill>
              </a:rPr>
              <a:t>fruir</a:t>
            </a:r>
            <a:r>
              <a:rPr lang="en" sz="2000" dirty="0">
                <a:solidFill>
                  <a:schemeClr val="dk2"/>
                </a:solidFill>
              </a:rPr>
              <a:t> e </a:t>
            </a:r>
            <a:r>
              <a:rPr lang="en" sz="2000" dirty="0" err="1">
                <a:solidFill>
                  <a:schemeClr val="dk2"/>
                </a:solidFill>
              </a:rPr>
              <a:t>dispor</a:t>
            </a:r>
            <a:r>
              <a:rPr lang="en" sz="2000" dirty="0">
                <a:solidFill>
                  <a:schemeClr val="dk2"/>
                </a:solidFill>
              </a:rPr>
              <a:t> da </a:t>
            </a:r>
            <a:r>
              <a:rPr lang="en" sz="2000" dirty="0" err="1">
                <a:solidFill>
                  <a:schemeClr val="dk2"/>
                </a:solidFill>
              </a:rPr>
              <a:t>obra</a:t>
            </a:r>
            <a:r>
              <a:rPr lang="en" sz="2000" dirty="0">
                <a:solidFill>
                  <a:schemeClr val="dk2"/>
                </a:solidFill>
              </a:rPr>
              <a:t> </a:t>
            </a:r>
            <a:r>
              <a:rPr lang="en" sz="2000" dirty="0" err="1">
                <a:solidFill>
                  <a:schemeClr val="dk2"/>
                </a:solidFill>
              </a:rPr>
              <a:t>literária</a:t>
            </a:r>
            <a:r>
              <a:rPr lang="en" sz="2000" dirty="0">
                <a:solidFill>
                  <a:schemeClr val="dk2"/>
                </a:solidFill>
              </a:rPr>
              <a:t>, </a:t>
            </a:r>
            <a:r>
              <a:rPr lang="en" sz="2000" dirty="0" err="1">
                <a:solidFill>
                  <a:schemeClr val="dk2"/>
                </a:solidFill>
              </a:rPr>
              <a:t>artística</a:t>
            </a:r>
            <a:r>
              <a:rPr lang="en" sz="2000" dirty="0">
                <a:solidFill>
                  <a:schemeClr val="dk2"/>
                </a:solidFill>
              </a:rPr>
              <a:t> </a:t>
            </a:r>
            <a:r>
              <a:rPr lang="en" sz="2000" dirty="0" err="1">
                <a:solidFill>
                  <a:schemeClr val="dk2"/>
                </a:solidFill>
              </a:rPr>
              <a:t>ou</a:t>
            </a:r>
            <a:r>
              <a:rPr lang="en" sz="2000" dirty="0">
                <a:solidFill>
                  <a:schemeClr val="dk2"/>
                </a:solidFill>
              </a:rPr>
              <a:t> </a:t>
            </a:r>
            <a:r>
              <a:rPr lang="en" sz="2000" dirty="0" err="1">
                <a:solidFill>
                  <a:schemeClr val="dk2"/>
                </a:solidFill>
              </a:rPr>
              <a:t>científica</a:t>
            </a:r>
            <a:r>
              <a:rPr lang="en" sz="2000" dirty="0">
                <a:solidFill>
                  <a:schemeClr val="dk2"/>
                </a:solidFill>
              </a:rPr>
              <a:t>” </a:t>
            </a:r>
            <a:endParaRPr dirty="0"/>
          </a:p>
        </p:txBody>
      </p:sp>
      <p:sp>
        <p:nvSpPr>
          <p:cNvPr id="92" name="Google Shape;92;p18"/>
          <p:cNvSpPr/>
          <p:nvPr/>
        </p:nvSpPr>
        <p:spPr>
          <a:xfrm>
            <a:off x="2221000" y="3466975"/>
            <a:ext cx="6295200" cy="131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“depende de autorização prévia e expressa do autor a utilização da obra, por quaisquer modalidades”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São aplicados de forma automática</a:t>
            </a:r>
            <a:endParaRPr sz="2000"/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“Mas então pq tem o ‘copyright © bla bla bla 2019’?”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Permitem obras derivadas</a:t>
            </a:r>
            <a:endParaRPr sz="2000">
              <a:solidFill>
                <a:srgbClr val="FFFFFF"/>
              </a:solidFill>
            </a:endParaRPr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“Happy birthday to you” e “Parabéns pra você”</a:t>
            </a:r>
            <a:endParaRPr sz="2000">
              <a:solidFill>
                <a:srgbClr val="FFFFFF"/>
              </a:solidFill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Caem em domínio público</a:t>
            </a:r>
            <a:endParaRPr sz="2000">
              <a:solidFill>
                <a:srgbClr val="FFFFFF"/>
              </a:solidFill>
            </a:endParaRPr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Pode variar de 20 a 70 anos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Direitos autorais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São aplicados de forma automática</a:t>
            </a:r>
            <a:endParaRPr sz="2000"/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“Mas então pq tem o ‘copyright © bla bla bla 2019’?”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Permitem obras derivadas</a:t>
            </a:r>
            <a:endParaRPr sz="2000"/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“Happy birthday to you” e “Parabéns pra você”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Caem em domínio público</a:t>
            </a:r>
            <a:endParaRPr sz="2000">
              <a:solidFill>
                <a:srgbClr val="FFFFFF"/>
              </a:solidFill>
            </a:endParaRPr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Pode variar de 20 a 70 anos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Direitos autorais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São aplicados de forma automática</a:t>
            </a:r>
            <a:endParaRPr sz="2000"/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“Mas então pq tem o ‘copyright © bla bla bla 2019’?”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Permitem obras derivadas</a:t>
            </a:r>
            <a:endParaRPr sz="2000"/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“Happy birthday to you” e “Parabéns pra você”</a:t>
            </a:r>
            <a:endParaRPr sz="2000"/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Caem em domínio público</a:t>
            </a:r>
            <a:endParaRPr sz="2000"/>
          </a:p>
          <a:p>
            <a:pPr marL="914400" marR="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Pode variar de 20 a 70 anos</a:t>
            </a:r>
            <a:endParaRPr sz="2000"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Direitos autorais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1384</Words>
  <Application>Microsoft Macintosh PowerPoint</Application>
  <PresentationFormat>On-screen Show (16:9)</PresentationFormat>
  <Paragraphs>172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Times New Roman</vt:lpstr>
      <vt:lpstr>Simple Light</vt:lpstr>
      <vt:lpstr>Licenças de  Software Livre</vt:lpstr>
      <vt:lpstr>Licenças de software livre</vt:lpstr>
      <vt:lpstr>Licenças de software livre</vt:lpstr>
      <vt:lpstr>Direitos autorais</vt:lpstr>
      <vt:lpstr>Direitos autorais</vt:lpstr>
      <vt:lpstr>Direitos autorais</vt:lpstr>
      <vt:lpstr>Direitos autorais</vt:lpstr>
      <vt:lpstr>Direitos autorais</vt:lpstr>
      <vt:lpstr>Direitos autorais</vt:lpstr>
      <vt:lpstr>Patentes</vt:lpstr>
      <vt:lpstr>Patentes</vt:lpstr>
      <vt:lpstr>Patentes</vt:lpstr>
      <vt:lpstr>Em resumo</vt:lpstr>
      <vt:lpstr>E o software?</vt:lpstr>
      <vt:lpstr>E o software?</vt:lpstr>
      <vt:lpstr>PowerPoint Presentation</vt:lpstr>
      <vt:lpstr>Cessão</vt:lpstr>
      <vt:lpstr>Licença</vt:lpstr>
      <vt:lpstr>Licença</vt:lpstr>
      <vt:lpstr>PowerPoint Presentation</vt:lpstr>
      <vt:lpstr>PowerPoint Presentation</vt:lpstr>
      <vt:lpstr>PowerPoint Presentation</vt:lpstr>
      <vt:lpstr>PowerPoint Presentation</vt:lpstr>
      <vt:lpstr>Tipos de licença</vt:lpstr>
      <vt:lpstr>Tipos de licença: resumo</vt:lpstr>
      <vt:lpstr>Licenças de software livre</vt:lpstr>
      <vt:lpstr>Um software livre deve permitir</vt:lpstr>
      <vt:lpstr>PowerPoint Presentation</vt:lpstr>
      <vt:lpstr>Licenças de software livre</vt:lpstr>
      <vt:lpstr>PowerPoint Presentation</vt:lpstr>
      <vt:lpstr>PowerPoint Presentation</vt:lpstr>
      <vt:lpstr>Três grandes grupos de licenças</vt:lpstr>
      <vt:lpstr>Três grandes grupos de licenças</vt:lpstr>
      <vt:lpstr>Três grandes grupos de licenças</vt:lpstr>
      <vt:lpstr>Três grandes grupos de licenças</vt:lpstr>
      <vt:lpstr>Três grandes grupos de licenças</vt:lpstr>
      <vt:lpstr>Quiz</vt:lpstr>
      <vt:lpstr>Quiz</vt:lpstr>
      <vt:lpstr>PowerPoint Presentation</vt:lpstr>
      <vt:lpstr>PowerPoint Presentation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Tópicos Especiais em Software Livre (TESL)</dc:title>
  <cp:lastModifiedBy>Igor Steinmacher</cp:lastModifiedBy>
  <cp:revision>2</cp:revision>
  <dcterms:modified xsi:type="dcterms:W3CDTF">2022-04-13T00:07:08Z</dcterms:modified>
</cp:coreProperties>
</file>